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0BDE079-5B41-4175-864B-46730E6D9750}" type="datetimeFigureOut">
              <a:rPr lang="id-ID" smtClean="0"/>
              <a:t>23/10/2016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6D586B-3F8D-49FF-BB32-84B89023781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BDE079-5B41-4175-864B-46730E6D9750}" type="datetimeFigureOut">
              <a:rPr lang="id-ID" smtClean="0"/>
              <a:t>23/10/2016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6D586B-3F8D-49FF-BB32-84B89023781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BDE079-5B41-4175-864B-46730E6D9750}" type="datetimeFigureOut">
              <a:rPr lang="id-ID" smtClean="0"/>
              <a:t>23/10/2016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6D586B-3F8D-49FF-BB32-84B89023781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0BDE079-5B41-4175-864B-46730E6D9750}" type="datetimeFigureOut">
              <a:rPr lang="id-ID" smtClean="0"/>
              <a:t>23/10/2016</a:t>
            </a:fld>
            <a:endParaRPr lang="id-ID"/>
          </a:p>
        </p:txBody>
      </p:sp>
      <p:sp>
        <p:nvSpPr>
          <p:cNvPr id="9" name="Slide Number Placeholder 8"/>
          <p:cNvSpPr>
            <a:spLocks noGrp="1"/>
          </p:cNvSpPr>
          <p:nvPr>
            <p:ph type="sldNum" sz="quarter" idx="15"/>
          </p:nvPr>
        </p:nvSpPr>
        <p:spPr/>
        <p:txBody>
          <a:bodyPr rtlCol="0"/>
          <a:lstStyle/>
          <a:p>
            <a:fld id="{3F6D586B-3F8D-49FF-BB32-84B89023781D}"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0BDE079-5B41-4175-864B-46730E6D9750}" type="datetimeFigureOut">
              <a:rPr lang="id-ID" smtClean="0"/>
              <a:t>23/10/2016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6D586B-3F8D-49FF-BB32-84B89023781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BDE079-5B41-4175-864B-46730E6D9750}" type="datetimeFigureOut">
              <a:rPr lang="id-ID" smtClean="0"/>
              <a:t>23/10/2016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6D586B-3F8D-49FF-BB32-84B89023781D}"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0BDE079-5B41-4175-864B-46730E6D9750}" type="datetimeFigureOut">
              <a:rPr lang="id-ID" smtClean="0"/>
              <a:t>23/10/2016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F6D586B-3F8D-49FF-BB32-84B89023781D}"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0BDE079-5B41-4175-864B-46730E6D9750}" type="datetimeFigureOut">
              <a:rPr lang="id-ID" smtClean="0"/>
              <a:t>23/10/2016</a:t>
            </a:fld>
            <a:endParaRPr lang="id-ID"/>
          </a:p>
        </p:txBody>
      </p:sp>
      <p:sp>
        <p:nvSpPr>
          <p:cNvPr id="7" name="Slide Number Placeholder 6"/>
          <p:cNvSpPr>
            <a:spLocks noGrp="1"/>
          </p:cNvSpPr>
          <p:nvPr>
            <p:ph type="sldNum" sz="quarter" idx="11"/>
          </p:nvPr>
        </p:nvSpPr>
        <p:spPr/>
        <p:txBody>
          <a:bodyPr rtlCol="0"/>
          <a:lstStyle/>
          <a:p>
            <a:fld id="{3F6D586B-3F8D-49FF-BB32-84B89023781D}"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DE079-5B41-4175-864B-46730E6D9750}" type="datetimeFigureOut">
              <a:rPr lang="id-ID" smtClean="0"/>
              <a:t>23/10/2016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F6D586B-3F8D-49FF-BB32-84B89023781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0BDE079-5B41-4175-864B-46730E6D9750}" type="datetimeFigureOut">
              <a:rPr lang="id-ID" smtClean="0"/>
              <a:t>23/10/2016</a:t>
            </a:fld>
            <a:endParaRPr lang="id-ID"/>
          </a:p>
        </p:txBody>
      </p:sp>
      <p:sp>
        <p:nvSpPr>
          <p:cNvPr id="22" name="Slide Number Placeholder 21"/>
          <p:cNvSpPr>
            <a:spLocks noGrp="1"/>
          </p:cNvSpPr>
          <p:nvPr>
            <p:ph type="sldNum" sz="quarter" idx="15"/>
          </p:nvPr>
        </p:nvSpPr>
        <p:spPr/>
        <p:txBody>
          <a:bodyPr rtlCol="0"/>
          <a:lstStyle/>
          <a:p>
            <a:fld id="{3F6D586B-3F8D-49FF-BB32-84B89023781D}"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0BDE079-5B41-4175-864B-46730E6D9750}" type="datetimeFigureOut">
              <a:rPr lang="id-ID" smtClean="0"/>
              <a:t>23/10/2016</a:t>
            </a:fld>
            <a:endParaRPr lang="id-ID"/>
          </a:p>
        </p:txBody>
      </p:sp>
      <p:sp>
        <p:nvSpPr>
          <p:cNvPr id="18" name="Slide Number Placeholder 17"/>
          <p:cNvSpPr>
            <a:spLocks noGrp="1"/>
          </p:cNvSpPr>
          <p:nvPr>
            <p:ph type="sldNum" sz="quarter" idx="11"/>
          </p:nvPr>
        </p:nvSpPr>
        <p:spPr/>
        <p:txBody>
          <a:bodyPr rtlCol="0"/>
          <a:lstStyle/>
          <a:p>
            <a:fld id="{3F6D586B-3F8D-49FF-BB32-84B89023781D}"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BDE079-5B41-4175-864B-46730E6D9750}" type="datetimeFigureOut">
              <a:rPr lang="id-ID" smtClean="0"/>
              <a:t>23/10/2016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6D586B-3F8D-49FF-BB32-84B89023781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1928802"/>
            <a:ext cx="6786610" cy="1894362"/>
          </a:xfrm>
        </p:spPr>
        <p:txBody>
          <a:bodyPr>
            <a:normAutofit fontScale="90000"/>
          </a:bodyPr>
          <a:lstStyle/>
          <a:p>
            <a:pPr algn="ctr"/>
            <a:r>
              <a:rPr lang="id-ID" dirty="0" smtClean="0"/>
              <a:t>KALKULASI BIAYA BERDASARKAN AKTIVITAS (ABC) DAN MANAJEMEN BERDASARKAN AKTIVITAS (ABM)</a:t>
            </a:r>
            <a:endParaRPr lang="id-ID" dirty="0"/>
          </a:p>
        </p:txBody>
      </p:sp>
      <p:sp>
        <p:nvSpPr>
          <p:cNvPr id="3" name="Subtitle 2"/>
          <p:cNvSpPr>
            <a:spLocks noGrp="1"/>
          </p:cNvSpPr>
          <p:nvPr>
            <p:ph type="subTitle" idx="1"/>
          </p:nvPr>
        </p:nvSpPr>
        <p:spPr>
          <a:xfrm>
            <a:off x="2071670" y="4143380"/>
            <a:ext cx="6172200" cy="1371600"/>
          </a:xfrm>
        </p:spPr>
        <p:txBody>
          <a:bodyPr/>
          <a:lstStyle/>
          <a:p>
            <a:pPr algn="ctr"/>
            <a:r>
              <a:rPr lang="id-ID" dirty="0" smtClean="0"/>
              <a:t>HARIRI, SE., M.Ak</a:t>
            </a:r>
          </a:p>
          <a:p>
            <a:pPr algn="ctr"/>
            <a:r>
              <a:rPr lang="id-ID" dirty="0" smtClean="0"/>
              <a:t>Universitas Islam Malang</a:t>
            </a:r>
          </a:p>
          <a:p>
            <a:pPr algn="ctr"/>
            <a:r>
              <a:rPr lang="id-ID" dirty="0" smtClean="0"/>
              <a:t>2016</a:t>
            </a:r>
            <a:endParaRPr lang="id-ID" dirty="0"/>
          </a:p>
        </p:txBody>
      </p:sp>
      <p:sp>
        <p:nvSpPr>
          <p:cNvPr id="4" name="Oval 3"/>
          <p:cNvSpPr/>
          <p:nvPr/>
        </p:nvSpPr>
        <p:spPr>
          <a:xfrm>
            <a:off x="1785918" y="642918"/>
            <a:ext cx="1500198"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6</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600200"/>
            <a:ext cx="8115328" cy="4873752"/>
          </a:xfrm>
        </p:spPr>
        <p:txBody>
          <a:bodyPr>
            <a:normAutofit fontScale="92500" lnSpcReduction="10000"/>
          </a:bodyPr>
          <a:lstStyle/>
          <a:p>
            <a:pPr>
              <a:buNone/>
            </a:pPr>
            <a:r>
              <a:rPr lang="id-ID" dirty="0" smtClean="0"/>
              <a:t>Tiga pedoman untuk memperbaiki sistem kalkulasi biaya:</a:t>
            </a:r>
          </a:p>
          <a:p>
            <a:pPr marL="457200" lvl="0" indent="-457200">
              <a:buFont typeface="+mj-lt"/>
              <a:buAutoNum type="arabicPeriod"/>
            </a:pPr>
            <a:r>
              <a:rPr lang="id-ID" b="1" dirty="0" smtClean="0"/>
              <a:t>Penelusuran biaya langsung. </a:t>
            </a:r>
            <a:r>
              <a:rPr lang="id-ID" dirty="0" smtClean="0"/>
              <a:t>Klasifikasikan sebanyak mungkin total biaya sebagai biaya langsung bila dapat ditelusuri ke objek biaya dengan cara yang layak secara ekonomis. Pedoman ini akan mengurangi jumlah biaya yang diklasifikasikan sebagai tidak </a:t>
            </a:r>
            <a:r>
              <a:rPr lang="id-ID" dirty="0" smtClean="0"/>
              <a:t>langsung.</a:t>
            </a:r>
          </a:p>
          <a:p>
            <a:pPr marL="457200" lvl="0" indent="-457200">
              <a:buFont typeface="+mj-lt"/>
              <a:buAutoNum type="arabicPeriod"/>
            </a:pPr>
            <a:r>
              <a:rPr lang="id-ID" b="1" dirty="0" smtClean="0"/>
              <a:t>Pool </a:t>
            </a:r>
            <a:r>
              <a:rPr lang="id-ID" b="1" dirty="0" smtClean="0"/>
              <a:t>biaya tidak langsung. </a:t>
            </a:r>
            <a:r>
              <a:rPr lang="id-ID" dirty="0" smtClean="0"/>
              <a:t>Perbanyak pool biaya tidak langsung hingga tiap pool biaya tersebut bersifat lebih </a:t>
            </a:r>
            <a:r>
              <a:rPr lang="id-ID" dirty="0" smtClean="0"/>
              <a:t>homogen.</a:t>
            </a:r>
          </a:p>
          <a:p>
            <a:pPr marL="457200" lvl="0" indent="-457200">
              <a:buFont typeface="+mj-lt"/>
              <a:buAutoNum type="arabicPeriod"/>
            </a:pPr>
            <a:r>
              <a:rPr lang="id-ID" b="1" dirty="0" smtClean="0"/>
              <a:t>Dasar </a:t>
            </a:r>
            <a:r>
              <a:rPr lang="id-ID" b="1" dirty="0" smtClean="0"/>
              <a:t>alokasi biaya. </a:t>
            </a:r>
            <a:r>
              <a:rPr lang="id-ID" dirty="0" smtClean="0"/>
              <a:t>Bila memungkinkan, gunakan kriteria sebab-akibat untuk mengidentifikasi dasar alokasi biaya (sebab) untuk setiap pool biaya tidak langsung (akibat).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Sistem Kalkulasi Biaya Berdasarkan Aktivitas (ABC)</a:t>
            </a:r>
            <a:endParaRPr lang="id-ID" dirty="0"/>
          </a:p>
        </p:txBody>
      </p:sp>
      <p:sp>
        <p:nvSpPr>
          <p:cNvPr id="3" name="Content Placeholder 2"/>
          <p:cNvSpPr>
            <a:spLocks noGrp="1"/>
          </p:cNvSpPr>
          <p:nvPr>
            <p:ph sz="quarter" idx="1"/>
          </p:nvPr>
        </p:nvSpPr>
        <p:spPr/>
        <p:txBody>
          <a:bodyPr/>
          <a:lstStyle/>
          <a:p>
            <a:pPr>
              <a:buNone/>
            </a:pPr>
            <a:r>
              <a:rPr lang="id-ID" dirty="0" smtClean="0"/>
              <a:t>Salah satu cara terbaik untuk memperbaiki sistem kalkulasi biaya adalah dengan menerapkan sistem </a:t>
            </a:r>
            <a:r>
              <a:rPr lang="id-ID" b="1" dirty="0" smtClean="0"/>
              <a:t>kalkulasi biaya berdasarkan aktivitas</a:t>
            </a:r>
            <a:r>
              <a:rPr lang="id-ID" dirty="0" smtClean="0"/>
              <a:t> (</a:t>
            </a:r>
            <a:r>
              <a:rPr lang="id-ID" i="1" dirty="0" smtClean="0"/>
              <a:t>activity-based costing = ABC</a:t>
            </a:r>
            <a:r>
              <a:rPr lang="id-ID" dirty="0" smtClean="0"/>
              <a:t>). Sistem ABC memperbaiki sistem kalkulasi biaya dengan mengidentifikasi aktivitas individual sebagai objek biaya pokok (fundamental).</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58204" cy="6286544"/>
          </a:xfrm>
        </p:spPr>
        <p:txBody>
          <a:bodyPr>
            <a:normAutofit fontScale="92500" lnSpcReduction="10000"/>
          </a:bodyPr>
          <a:lstStyle/>
          <a:p>
            <a:r>
              <a:rPr lang="id-ID" b="1" dirty="0" smtClean="0"/>
              <a:t>Sistem ABC Plastim</a:t>
            </a:r>
            <a:endParaRPr lang="id-ID" dirty="0" smtClean="0"/>
          </a:p>
          <a:p>
            <a:pPr>
              <a:buNone/>
            </a:pPr>
            <a:r>
              <a:rPr lang="id-ID" dirty="0" smtClean="0"/>
              <a:t>Tiga pedoman untuk memperbaiki sistem kalkulasi biaya:</a:t>
            </a:r>
          </a:p>
          <a:p>
            <a:pPr marL="457200" lvl="0" indent="-457200">
              <a:buFont typeface="+mj-lt"/>
              <a:buAutoNum type="arabicPeriod"/>
            </a:pPr>
            <a:r>
              <a:rPr lang="id-ID" b="1" dirty="0" smtClean="0"/>
              <a:t>Penelusuran biaya langsung.</a:t>
            </a:r>
            <a:r>
              <a:rPr lang="id-ID" dirty="0" smtClean="0"/>
              <a:t> Sistem ABC bertujuan mengklasifikasikan kembali sejumlah biaya tidak langsung menjadi biaya langsung dengan mengevaluasi apakah sejumlah biaya yang saat ini diklasifikasikan sebagai biaya tidak langsung dapat ditelusuri ke objek biaya atau </a:t>
            </a:r>
            <a:r>
              <a:rPr lang="id-ID" dirty="0" smtClean="0"/>
              <a:t>produk.</a:t>
            </a:r>
          </a:p>
          <a:p>
            <a:pPr marL="457200" lvl="0" indent="-457200">
              <a:buFont typeface="+mj-lt"/>
              <a:buAutoNum type="arabicPeriod"/>
            </a:pPr>
            <a:r>
              <a:rPr lang="id-ID" b="1" dirty="0" smtClean="0"/>
              <a:t>Pool </a:t>
            </a:r>
            <a:r>
              <a:rPr lang="id-ID" b="1" dirty="0" smtClean="0"/>
              <a:t>biaya tidak langsung. </a:t>
            </a:r>
            <a:r>
              <a:rPr lang="id-ID" dirty="0" smtClean="0"/>
              <a:t>Sistem ABC membentuk pool biaya tidak langsung yang lebih sedikit yang terkait dengan aktivitas yang </a:t>
            </a:r>
            <a:r>
              <a:rPr lang="id-ID" dirty="0" smtClean="0"/>
              <a:t>berbeda.</a:t>
            </a:r>
          </a:p>
          <a:p>
            <a:pPr marL="457200" lvl="0" indent="-457200">
              <a:buFont typeface="+mj-lt"/>
              <a:buAutoNum type="arabicPeriod"/>
            </a:pPr>
            <a:r>
              <a:rPr lang="id-ID" b="1" dirty="0" smtClean="0"/>
              <a:t>Dasar </a:t>
            </a:r>
            <a:r>
              <a:rPr lang="id-ID" b="1" dirty="0" smtClean="0"/>
              <a:t>alokasi biaya.</a:t>
            </a:r>
            <a:r>
              <a:rPr lang="id-ID" dirty="0" smtClean="0"/>
              <a:t> Untuk setiap pool biaya aktivitas, ukuran aktivitas yang dilaksanakan berfungsi sebagai dasar alokasi biaya</a:t>
            </a:r>
            <a:r>
              <a:rPr lang="id-ID" dirty="0" smtClean="0"/>
              <a:t>.</a:t>
            </a:r>
          </a:p>
          <a:p>
            <a:pPr marL="457200" lvl="0" indent="-457200">
              <a:buNone/>
            </a:pPr>
            <a:r>
              <a:rPr lang="id-ID" dirty="0" smtClean="0"/>
              <a:t>Logika sistem ABC adalah bahwa pool biaya aktivitas yang terstruktur secara layak dengan dasar alokasi biaya aktivitas tertentu, yang merupakan pemicu biaya untuk pool biaya tersebut, akan menghasilkan kalkulasi biaya aktivitas yang lebih akurat.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Hierarki Biaya</a:t>
            </a:r>
            <a:endParaRPr lang="id-ID" dirty="0"/>
          </a:p>
        </p:txBody>
      </p:sp>
      <p:sp>
        <p:nvSpPr>
          <p:cNvPr id="3" name="Content Placeholder 2"/>
          <p:cNvSpPr>
            <a:spLocks noGrp="1"/>
          </p:cNvSpPr>
          <p:nvPr>
            <p:ph sz="quarter" idx="1"/>
          </p:nvPr>
        </p:nvSpPr>
        <p:spPr>
          <a:xfrm>
            <a:off x="457200" y="1600200"/>
            <a:ext cx="8186766" cy="4873752"/>
          </a:xfrm>
        </p:spPr>
        <p:txBody>
          <a:bodyPr>
            <a:normAutofit/>
          </a:bodyPr>
          <a:lstStyle/>
          <a:p>
            <a:pPr>
              <a:buNone/>
            </a:pPr>
            <a:r>
              <a:rPr lang="id-ID" b="1" dirty="0" smtClean="0"/>
              <a:t>Hierarki biaya</a:t>
            </a:r>
            <a:r>
              <a:rPr lang="id-ID" dirty="0" smtClean="0"/>
              <a:t> (</a:t>
            </a:r>
            <a:r>
              <a:rPr lang="id-ID" i="1" dirty="0" smtClean="0"/>
              <a:t>cost hierarchy</a:t>
            </a:r>
            <a:r>
              <a:rPr lang="id-ID" dirty="0" smtClean="0"/>
              <a:t>) mengkategorikan biaya tidak langsung menjadi pool biaya yang berbeda berdasarkan jenis pemicu biaya, atau dasar alokasi biaya yang berbeda, atau perbedaan tingkat kesulitan dalam menentukan hubungan sebab-akibat (atau manfaat yang diterima). </a:t>
            </a:r>
            <a:r>
              <a:rPr lang="id-ID" b="1" dirty="0" smtClean="0"/>
              <a:t>Biaya tingkat unit output</a:t>
            </a:r>
            <a:r>
              <a:rPr lang="id-ID" dirty="0" smtClean="0"/>
              <a:t> (</a:t>
            </a:r>
            <a:r>
              <a:rPr lang="id-ID" i="1" dirty="0" smtClean="0"/>
              <a:t>output unit-level cost</a:t>
            </a:r>
            <a:r>
              <a:rPr lang="id-ID" dirty="0" smtClean="0"/>
              <a:t>) adalah biaya aktivitas yang dilaksanakan atas setiap unit produk atau jasa individual. </a:t>
            </a:r>
            <a:r>
              <a:rPr lang="id-ID" b="1" dirty="0" smtClean="0"/>
              <a:t>Biaya tingkat batch</a:t>
            </a:r>
            <a:r>
              <a:rPr lang="id-ID" dirty="0" smtClean="0"/>
              <a:t> (</a:t>
            </a:r>
            <a:r>
              <a:rPr lang="id-ID" i="1" dirty="0" smtClean="0"/>
              <a:t>batch-level costs</a:t>
            </a:r>
            <a:r>
              <a:rPr lang="id-ID" dirty="0" smtClean="0"/>
              <a:t>) adalah biaya aktivitas yang berkaitan dengan kelompok unit, produk atau jasa, dan bukan dengan setiap unit produk atau jasa individual.</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600200"/>
            <a:ext cx="8115328" cy="4873752"/>
          </a:xfrm>
        </p:spPr>
        <p:txBody>
          <a:bodyPr/>
          <a:lstStyle/>
          <a:p>
            <a:pPr>
              <a:buNone/>
            </a:pPr>
            <a:r>
              <a:rPr lang="id-ID" b="1" dirty="0" smtClean="0"/>
              <a:t>Biaya pendukung produk</a:t>
            </a:r>
            <a:r>
              <a:rPr lang="id-ID" dirty="0" smtClean="0"/>
              <a:t> (atau </a:t>
            </a:r>
            <a:r>
              <a:rPr lang="id-ID" b="1" dirty="0" smtClean="0"/>
              <a:t>biaya pendukung jasa</a:t>
            </a:r>
            <a:r>
              <a:rPr lang="id-ID" dirty="0" smtClean="0"/>
              <a:t>) merupakan biaya aktivitas yang dilakukan untuk mendukung setiap produk atau jasa tanpa menghiraukan jumlah unit atau batch unit yang dibuat. </a:t>
            </a:r>
            <a:r>
              <a:rPr lang="id-ID" b="1" dirty="0" smtClean="0"/>
              <a:t>Biaya pendukung fasilitas</a:t>
            </a:r>
            <a:r>
              <a:rPr lang="id-ID" dirty="0" smtClean="0"/>
              <a:t> (</a:t>
            </a:r>
            <a:r>
              <a:rPr lang="id-ID" i="1" dirty="0" smtClean="0"/>
              <a:t>facility-sustaining costs</a:t>
            </a:r>
            <a:r>
              <a:rPr lang="id-ID" dirty="0" smtClean="0"/>
              <a:t>) adalah biaya aktivitas yang tidak dapat ditelusuri ke produk atau jasa individual namun mendukung operasi perusahaan secara keseluruhan.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Penerapan ABC di Plastim</a:t>
            </a:r>
            <a:endParaRPr lang="id-ID" dirty="0"/>
          </a:p>
        </p:txBody>
      </p:sp>
      <p:sp>
        <p:nvSpPr>
          <p:cNvPr id="3" name="Content Placeholder 2"/>
          <p:cNvSpPr>
            <a:spLocks noGrp="1"/>
          </p:cNvSpPr>
          <p:nvPr>
            <p:ph sz="quarter" idx="1"/>
          </p:nvPr>
        </p:nvSpPr>
        <p:spPr>
          <a:xfrm>
            <a:off x="457200" y="1600200"/>
            <a:ext cx="8186766" cy="4873752"/>
          </a:xfrm>
        </p:spPr>
        <p:txBody>
          <a:bodyPr>
            <a:normAutofit/>
          </a:bodyPr>
          <a:lstStyle/>
          <a:p>
            <a:pPr>
              <a:buNone/>
            </a:pPr>
            <a:r>
              <a:rPr lang="id-ID" b="1" dirty="0" smtClean="0"/>
              <a:t>Tiga pedoman</a:t>
            </a:r>
            <a:r>
              <a:rPr lang="id-ID" dirty="0" smtClean="0"/>
              <a:t> dalam memperbaiki siatem kalkulasi biaya (yaitu meningkatkan penelusuran biaya langsung, menciptakan pool biaya tidak langsung yang homogen, dan mengidentifikasikan dasar alokasi biaya yang memiliki hubungan sebab-akibat dengan biaya pada pool biaya yang ada</a:t>
            </a:r>
            <a:r>
              <a:rPr lang="id-ID" dirty="0" smtClean="0"/>
              <a:t>). </a:t>
            </a:r>
            <a:r>
              <a:rPr lang="id-ID" b="1" dirty="0" smtClean="0"/>
              <a:t>Dua </a:t>
            </a:r>
            <a:r>
              <a:rPr lang="id-ID" b="1" dirty="0" smtClean="0"/>
              <a:t>fitur sistem ABC</a:t>
            </a:r>
            <a:r>
              <a:rPr lang="id-ID" dirty="0" smtClean="0"/>
              <a:t>. </a:t>
            </a:r>
            <a:r>
              <a:rPr lang="id-ID" i="1" dirty="0" smtClean="0"/>
              <a:t>Pertama</a:t>
            </a:r>
            <a:r>
              <a:rPr lang="id-ID" dirty="0" smtClean="0"/>
              <a:t>, sistem ABC berfokus pada jangka panjang sehingga mengidentifikasi semua biaya yang digunakan oleh produk, apakah itu biaya variabel atau tetap dalam jangka pendek. </a:t>
            </a:r>
            <a:r>
              <a:rPr lang="id-ID" i="1" dirty="0" smtClean="0"/>
              <a:t>Kedua</a:t>
            </a:r>
            <a:r>
              <a:rPr lang="id-ID" dirty="0" smtClean="0"/>
              <a:t>, sistem ABC menggunakan hierarki biaya untuk menghitung total biaya yang dialokasikan ke produk.</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600200"/>
            <a:ext cx="8115328" cy="4873752"/>
          </a:xfrm>
        </p:spPr>
        <p:txBody>
          <a:bodyPr>
            <a:normAutofit lnSpcReduction="10000"/>
          </a:bodyPr>
          <a:lstStyle/>
          <a:p>
            <a:pPr>
              <a:buNone/>
            </a:pPr>
            <a:r>
              <a:rPr lang="id-ID" b="1" dirty="0" smtClean="0"/>
              <a:t>Membandingkan Sistem Kalkulasi Biaya Lainnya</a:t>
            </a:r>
            <a:endParaRPr lang="id-ID" dirty="0" smtClean="0"/>
          </a:p>
          <a:p>
            <a:pPr>
              <a:buNone/>
            </a:pPr>
            <a:r>
              <a:rPr lang="id-ID" dirty="0" smtClean="0"/>
              <a:t>Tiga pedoman untuk memperbaiki sistem kalkulasi biaya:</a:t>
            </a:r>
          </a:p>
          <a:p>
            <a:pPr lvl="0"/>
            <a:r>
              <a:rPr lang="id-ID" dirty="0" smtClean="0"/>
              <a:t>Sistem ABC menelusuri lebih banyak biaya sebagai biaya langsung.</a:t>
            </a:r>
          </a:p>
          <a:p>
            <a:pPr lvl="0"/>
            <a:r>
              <a:rPr lang="id-ID" dirty="0" smtClean="0"/>
              <a:t>Sistem ABC membentuk pool biaya yang homogen yang terkait dengan aktivitas yang berbeda.</a:t>
            </a:r>
          </a:p>
          <a:p>
            <a:r>
              <a:rPr lang="id-ID" dirty="0" smtClean="0"/>
              <a:t>Untuk setiap pool biaya aktivitas, sistem ABC memilih dasar alokasi biaya yang memiliki hubungan sebab-akibat dengan biaya pada pool biaya yang ada</a:t>
            </a:r>
            <a:r>
              <a:rPr lang="id-ID" dirty="0" smtClean="0"/>
              <a:t>.</a:t>
            </a:r>
          </a:p>
          <a:p>
            <a:pPr>
              <a:buNone/>
            </a:pPr>
            <a:r>
              <a:rPr lang="id-ID" dirty="0" smtClean="0"/>
              <a:t>Manfaat sistem ABC adalah bahwa sistem itu memberikan informasi untuk membuat keputusan yang lebih baik.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1143000"/>
          </a:xfrm>
        </p:spPr>
        <p:txBody>
          <a:bodyPr>
            <a:normAutofit/>
          </a:bodyPr>
          <a:lstStyle/>
          <a:p>
            <a:r>
              <a:rPr lang="id-ID" sz="2400" b="1" dirty="0" smtClean="0"/>
              <a:t>Penggunaan Sistem ABC untuk Meningkatkan Manajemen Biaya dan Profitabilitas</a:t>
            </a:r>
            <a:endParaRPr lang="id-ID" sz="2400" dirty="0"/>
          </a:p>
        </p:txBody>
      </p:sp>
      <p:sp>
        <p:nvSpPr>
          <p:cNvPr id="3" name="Content Placeholder 2"/>
          <p:cNvSpPr>
            <a:spLocks noGrp="1"/>
          </p:cNvSpPr>
          <p:nvPr>
            <p:ph sz="quarter" idx="1"/>
          </p:nvPr>
        </p:nvSpPr>
        <p:spPr>
          <a:xfrm>
            <a:off x="457200" y="1600200"/>
            <a:ext cx="8258204" cy="4873752"/>
          </a:xfrm>
        </p:spPr>
        <p:txBody>
          <a:bodyPr>
            <a:normAutofit lnSpcReduction="10000"/>
          </a:bodyPr>
          <a:lstStyle/>
          <a:p>
            <a:r>
              <a:rPr lang="id-ID" b="1" dirty="0" smtClean="0"/>
              <a:t>Manajemen berdasarkan aktivitas</a:t>
            </a:r>
            <a:r>
              <a:rPr lang="id-ID" dirty="0" smtClean="0"/>
              <a:t> (</a:t>
            </a:r>
            <a:r>
              <a:rPr lang="id-ID" i="1" dirty="0" smtClean="0"/>
              <a:t>activity based manajement--ABM</a:t>
            </a:r>
            <a:r>
              <a:rPr lang="id-ID" dirty="0" smtClean="0"/>
              <a:t>) adalah metode pengambilan keputusan manajemen yang menggunakan informasi tentang ABC guna meningkatkan kepuasan pelanggan dan profitabilitas.</a:t>
            </a:r>
          </a:p>
          <a:p>
            <a:r>
              <a:rPr lang="id-ID" b="1" dirty="0" smtClean="0"/>
              <a:t>Keputusan </a:t>
            </a:r>
            <a:r>
              <a:rPr lang="id-ID" b="1" dirty="0" smtClean="0"/>
              <a:t>Penetapan Harga dan Bauran Produk. </a:t>
            </a:r>
            <a:r>
              <a:rPr lang="id-ID" dirty="0" smtClean="0"/>
              <a:t>Sistem ABC memberikan informasi tentang biaya kepada manajer yang akan membantunya dalam membuat dan menjual berbagai produk.</a:t>
            </a:r>
          </a:p>
          <a:p>
            <a:r>
              <a:rPr lang="id-ID" dirty="0" smtClean="0"/>
              <a:t> </a:t>
            </a:r>
            <a:r>
              <a:rPr lang="id-ID" b="1" dirty="0" smtClean="0"/>
              <a:t>Keputusan </a:t>
            </a:r>
            <a:r>
              <a:rPr lang="id-ID" b="1" dirty="0" smtClean="0"/>
              <a:t>Penggunaan Harga dan Perbaikan Proses.</a:t>
            </a:r>
            <a:r>
              <a:rPr lang="id-ID" dirty="0" smtClean="0"/>
              <a:t> Personil produksi dan distribusi menggunakan sistem ABC untuk berfokus pada cara mengurangi biaya dan jenis biaya apa yang bisa dikurangi.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b="1" dirty="0" smtClean="0"/>
              <a:t>Keputusan Menyangkut Perancangan.</a:t>
            </a:r>
            <a:r>
              <a:rPr lang="id-ID" dirty="0" smtClean="0"/>
              <a:t> Manajemen dapat mengevaluasi dampak perancangan produk dan proses yang ada saat ini terhadap aktivitas serta biaya sebagai cara untuk mengidentifikasi desain baru guna mengurangi biaya.</a:t>
            </a:r>
          </a:p>
          <a:p>
            <a:r>
              <a:rPr lang="id-ID" dirty="0" smtClean="0"/>
              <a:t> </a:t>
            </a:r>
            <a:r>
              <a:rPr lang="id-ID" b="1" dirty="0" smtClean="0"/>
              <a:t>Aktivitas </a:t>
            </a:r>
            <a:r>
              <a:rPr lang="id-ID" b="1" dirty="0" smtClean="0"/>
              <a:t>Perancangan dan Pengelolaan.</a:t>
            </a:r>
            <a:r>
              <a:rPr lang="id-ID" dirty="0" smtClean="0"/>
              <a:t> Kebanyakan perusahaan yang menerapkan sistem ABC untuk pertama kali biasanya menganalisis biaya aktual untuk mengidentifikasi pool biaya aktivitas dan tarif biaya aktivitas.</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1143000"/>
          </a:xfrm>
        </p:spPr>
        <p:txBody>
          <a:bodyPr>
            <a:normAutofit/>
          </a:bodyPr>
          <a:lstStyle/>
          <a:p>
            <a:r>
              <a:rPr lang="id-ID" sz="2400" b="1" dirty="0" smtClean="0"/>
              <a:t>Sistem Kalkulasi Biaya Berdasarkan Aktivitas dan Kalkulasi Biaya Departemen</a:t>
            </a:r>
            <a:endParaRPr lang="id-ID" sz="2400" dirty="0"/>
          </a:p>
        </p:txBody>
      </p:sp>
      <p:sp>
        <p:nvSpPr>
          <p:cNvPr id="3" name="Content Placeholder 2"/>
          <p:cNvSpPr>
            <a:spLocks noGrp="1"/>
          </p:cNvSpPr>
          <p:nvPr>
            <p:ph sz="quarter" idx="1"/>
          </p:nvPr>
        </p:nvSpPr>
        <p:spPr>
          <a:xfrm>
            <a:off x="457200" y="1600200"/>
            <a:ext cx="8258204" cy="4873752"/>
          </a:xfrm>
        </p:spPr>
        <p:txBody>
          <a:bodyPr>
            <a:normAutofit fontScale="92500" lnSpcReduction="20000"/>
          </a:bodyPr>
          <a:lstStyle/>
          <a:p>
            <a:pPr>
              <a:buNone/>
            </a:pPr>
            <a:r>
              <a:rPr lang="id-ID" dirty="0" smtClean="0"/>
              <a:t>Penggunaan tarif biaya tidak langsung departemen untuk mengalokasikan biaya ke produk akan menghasilkan biaya produk yang sama dengan tarif biaya aktivitas jika:</a:t>
            </a:r>
          </a:p>
          <a:p>
            <a:pPr lvl="0"/>
            <a:r>
              <a:rPr lang="id-ID" dirty="0" smtClean="0"/>
              <a:t>Biaya untuk satu aktivitas merupakan bagian yang cukup besar dari biaya departemen.</a:t>
            </a:r>
          </a:p>
          <a:p>
            <a:pPr lvl="0"/>
            <a:r>
              <a:rPr lang="id-ID" dirty="0" smtClean="0"/>
              <a:t>Terdapat biaya yang signifikan untuk aktivitas yang berbeda pada satu departemen namun setiap aktivitas memiliki dasar alokasi biaya dan pemicu biaya yang sama.</a:t>
            </a:r>
          </a:p>
          <a:p>
            <a:pPr lvl="0"/>
            <a:r>
              <a:rPr lang="id-ID" dirty="0" smtClean="0"/>
              <a:t>Terdapat </a:t>
            </a:r>
            <a:r>
              <a:rPr lang="id-ID" dirty="0" smtClean="0"/>
              <a:t>biaya yang signifikan untuk aktivitas yang berbeda dengan dasar alokasi biaya yang juga berbeda pada satu departemen, tetapi produk yang berbeda menggunakan sumber daya dari area aktivitas yang berbeda dalam proporsi yang sama.</a:t>
            </a:r>
          </a:p>
          <a:p>
            <a:pPr>
              <a:buNone/>
            </a:pPr>
            <a:r>
              <a:rPr lang="id-ID" dirty="0" smtClean="0"/>
              <a:t>Jika </a:t>
            </a:r>
            <a:r>
              <a:rPr lang="id-ID" dirty="0" smtClean="0"/>
              <a:t>salah satu dari tiga kondisi tersebut terjadi, maka tarif biaya tidak langsung departemen dan tarif biaya aktivitas akan menghasilkan informasi tentang biaya yang sama.</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Perataan Biaya Secara Umum dan Konsekuensinya</a:t>
            </a:r>
            <a:endParaRPr lang="id-ID" dirty="0"/>
          </a:p>
        </p:txBody>
      </p:sp>
      <p:sp>
        <p:nvSpPr>
          <p:cNvPr id="3" name="Content Placeholder 2"/>
          <p:cNvSpPr>
            <a:spLocks noGrp="1"/>
          </p:cNvSpPr>
          <p:nvPr>
            <p:ph sz="quarter" idx="1"/>
          </p:nvPr>
        </p:nvSpPr>
        <p:spPr/>
        <p:txBody>
          <a:bodyPr>
            <a:normAutofit fontScale="85000" lnSpcReduction="10000"/>
          </a:bodyPr>
          <a:lstStyle/>
          <a:p>
            <a:pPr>
              <a:buNone/>
            </a:pPr>
            <a:r>
              <a:rPr lang="id-ID" dirty="0" smtClean="0"/>
              <a:t>Pemerataan biaya, atau kalkulasi biaya peanut-butter, yaitu penyebab umum dari kalkulasi biaya produk yang lebih rendah atau lebih tinggi, adalah hasil dari penggunaan rata-rata secara umum yang membebankan secara seragam, atau daya yang tidak seragam.</a:t>
            </a:r>
          </a:p>
          <a:p>
            <a:pPr>
              <a:buNone/>
            </a:pPr>
            <a:r>
              <a:rPr lang="id-ID" b="1" dirty="0" smtClean="0"/>
              <a:t>Kalkulasi Biaya yang Terlalu Tinggi </a:t>
            </a:r>
            <a:r>
              <a:rPr lang="id-ID" b="1" i="1" dirty="0" smtClean="0"/>
              <a:t>(Overcosting)</a:t>
            </a:r>
            <a:r>
              <a:rPr lang="id-ID" b="1" dirty="0" smtClean="0"/>
              <a:t> dan Terlalu Rendah </a:t>
            </a:r>
            <a:r>
              <a:rPr lang="id-ID" b="1" i="1" dirty="0" smtClean="0"/>
              <a:t>(Undercosting)</a:t>
            </a:r>
            <a:endParaRPr lang="id-ID" i="1" dirty="0" smtClean="0"/>
          </a:p>
          <a:p>
            <a:pPr>
              <a:buNone/>
            </a:pPr>
            <a:r>
              <a:rPr lang="id-ID" dirty="0" smtClean="0"/>
              <a:t>	Perataan </a:t>
            </a:r>
            <a:r>
              <a:rPr lang="id-ID" dirty="0" smtClean="0"/>
              <a:t>biaya dapat menyebabkan kalkulasi biaya produk atau jasa yang terlalu rendah atau terlalu tinggi:</a:t>
            </a:r>
          </a:p>
          <a:p>
            <a:pPr lvl="0"/>
            <a:r>
              <a:rPr lang="id-ID" b="1" dirty="0" smtClean="0"/>
              <a:t>Kalkulasi biaya produk yang terlalu rendah</a:t>
            </a:r>
            <a:r>
              <a:rPr lang="id-ID" dirty="0" smtClean="0"/>
              <a:t>--sebuah produk menghabiskan sumber daya yang lebih banyak tetapi justru memiliki biaya per unit yang rendah.</a:t>
            </a:r>
          </a:p>
          <a:p>
            <a:r>
              <a:rPr lang="id-ID" b="1" dirty="0" smtClean="0"/>
              <a:t>Kalkulasi biaya produk yang terlalu tinggi</a:t>
            </a:r>
            <a:r>
              <a:rPr lang="id-ID" dirty="0" smtClean="0"/>
              <a:t>--sebuah produk menghabiskan sumber daya yang lebih sedikit tetapi justru memiliki biaya per unit yang tinggi.</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1143000"/>
          </a:xfrm>
        </p:spPr>
        <p:txBody>
          <a:bodyPr/>
          <a:lstStyle/>
          <a:p>
            <a:r>
              <a:rPr lang="id-ID" b="1" dirty="0" smtClean="0"/>
              <a:t>Pengimplementasikan Sistem ABC</a:t>
            </a:r>
            <a:endParaRPr lang="id-ID" dirty="0"/>
          </a:p>
        </p:txBody>
      </p:sp>
      <p:sp>
        <p:nvSpPr>
          <p:cNvPr id="3" name="Content Placeholder 2"/>
          <p:cNvSpPr>
            <a:spLocks noGrp="1"/>
          </p:cNvSpPr>
          <p:nvPr>
            <p:ph sz="quarter" idx="1"/>
          </p:nvPr>
        </p:nvSpPr>
        <p:spPr>
          <a:xfrm>
            <a:off x="457200" y="1600200"/>
            <a:ext cx="8258204" cy="4873752"/>
          </a:xfrm>
        </p:spPr>
        <p:txBody>
          <a:bodyPr>
            <a:normAutofit fontScale="92500" lnSpcReduction="20000"/>
          </a:bodyPr>
          <a:lstStyle/>
          <a:p>
            <a:pPr>
              <a:buNone/>
            </a:pPr>
            <a:r>
              <a:rPr lang="id-ID" dirty="0" smtClean="0"/>
              <a:t>Manajer memilih tingkat rincian yang akan digunakan dalam sistem kalkulasi biaya dengan mengevaluasi biaya yang diharapkan dari sistem tersebut dibandingkan dengan manfaat yang diharapkan akan diterima dari penggunaan sistem kalkulasi biaya tersebut untuk membuat keputusan yang lebih baik.</a:t>
            </a:r>
          </a:p>
          <a:p>
            <a:pPr>
              <a:buNone/>
            </a:pPr>
            <a:r>
              <a:rPr lang="id-ID" b="1" dirty="0" smtClean="0"/>
              <a:t>Sistem </a:t>
            </a:r>
            <a:r>
              <a:rPr lang="id-ID" b="1" dirty="0" smtClean="0"/>
              <a:t>ABC pada Perusahaan Jasa dan Perusahaan Dagang</a:t>
            </a:r>
            <a:endParaRPr lang="id-ID" dirty="0" smtClean="0"/>
          </a:p>
          <a:p>
            <a:pPr>
              <a:buNone/>
            </a:pPr>
            <a:r>
              <a:rPr lang="id-ID" dirty="0" smtClean="0"/>
              <a:t>	Meskipun </a:t>
            </a:r>
            <a:r>
              <a:rPr lang="id-ID" dirty="0" smtClean="0"/>
              <a:t>kebanyakan contoh penerapan ABC dimulai pada perusahaan manufaktur, namun ABC juga bisa diterapkan di perusahaan jasa dan perusahaan dagang. Pendekatan umum bagi sistem ABC pada perusahaan jasa dan perusahaan dagang sama dengan pendekatan pada perusahaan manufaktur. Biaya dibagi ke dalam pool biaya yang homogen dan diklasifikasikan sebagai biaya tingkat unit output, biaya tingkat batch, biaya pendukung produk, biaya pendukung jasa, atau biaya pendukung fasilitas.</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lgn="ctr">
              <a:buNone/>
            </a:pPr>
            <a:r>
              <a:rPr lang="id-ID" b="1" dirty="0" smtClean="0"/>
              <a:t>TERIMA KASIH</a:t>
            </a:r>
            <a:endParaRPr lang="id-ID"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Subsidi Silang Biaya Produk</a:t>
            </a:r>
            <a:endParaRPr lang="id-ID" dirty="0" smtClean="0"/>
          </a:p>
          <a:p>
            <a:pPr>
              <a:buNone/>
            </a:pPr>
            <a:r>
              <a:rPr lang="id-ID" b="1" dirty="0" smtClean="0"/>
              <a:t>	Subsidi </a:t>
            </a:r>
            <a:r>
              <a:rPr lang="id-ID" b="1" dirty="0" smtClean="0"/>
              <a:t>silang biaya produk</a:t>
            </a:r>
            <a:r>
              <a:rPr lang="id-ID" dirty="0" smtClean="0"/>
              <a:t> (</a:t>
            </a:r>
            <a:r>
              <a:rPr lang="id-ID" i="1" dirty="0" smtClean="0"/>
              <a:t>product-cost cross subsidization</a:t>
            </a:r>
            <a:r>
              <a:rPr lang="id-ID" dirty="0" smtClean="0"/>
              <a:t>) berarti bahwa bila perusahaan yang salah satu produknya mengalami kekurangan biaya akan mengalami kelebihan biaya paling tidak pada satu produk yang lain. Subsidi silang biaya produk terjadi bila biaya dialokasikan secara merata ke berbagai produk tanpa mempertimbangkan jumlah sumber daya yang digunakan setiap produk.</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Sistem Kalkulasi Biaya Sederhana pada Plastim Corporation</a:t>
            </a:r>
            <a:endParaRPr lang="id-ID" dirty="0" smtClean="0"/>
          </a:p>
          <a:p>
            <a:pPr>
              <a:buNone/>
            </a:pPr>
            <a:r>
              <a:rPr lang="id-ID" b="1" dirty="0" smtClean="0"/>
              <a:t>	Proses </a:t>
            </a:r>
            <a:r>
              <a:rPr lang="id-ID" b="1" dirty="0" smtClean="0"/>
              <a:t>Perancangan, Produksi, dan Distribusi</a:t>
            </a:r>
            <a:endParaRPr lang="id-ID" dirty="0" smtClean="0"/>
          </a:p>
          <a:p>
            <a:pPr>
              <a:buNone/>
            </a:pPr>
            <a:r>
              <a:rPr lang="id-ID" dirty="0" smtClean="0"/>
              <a:t>	Berikut </a:t>
            </a:r>
            <a:r>
              <a:rPr lang="id-ID" dirty="0" smtClean="0"/>
              <a:t>ini adalah langkah-langkah untuk merancang, memproduksi, dan mendistribusikan lensa biasa maupun canggih:</a:t>
            </a:r>
          </a:p>
          <a:p>
            <a:pPr lvl="0"/>
            <a:r>
              <a:rPr lang="id-ID" dirty="0" smtClean="0"/>
              <a:t>Perancangan produk dan proses</a:t>
            </a:r>
          </a:p>
          <a:p>
            <a:pPr lvl="0"/>
            <a:r>
              <a:rPr lang="id-ID" dirty="0" smtClean="0"/>
              <a:t>Proses pembuatan lensa</a:t>
            </a:r>
          </a:p>
          <a:p>
            <a:r>
              <a:rPr lang="id-ID" dirty="0" smtClean="0"/>
              <a:t>Pengiriman dan distribusi lensa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r>
              <a:rPr lang="id-ID" b="1" dirty="0" smtClean="0"/>
              <a:t>Sistem Kalkulasi Biaya Sederhana yang Menggunakan Satu Pool Biaya Tidak Langsung</a:t>
            </a:r>
            <a:endParaRPr lang="id-ID" dirty="0" smtClean="0"/>
          </a:p>
          <a:p>
            <a:pPr>
              <a:buNone/>
            </a:pPr>
            <a:r>
              <a:rPr lang="id-ID" b="1" dirty="0" smtClean="0"/>
              <a:t>Langkah 1:</a:t>
            </a:r>
            <a:r>
              <a:rPr lang="id-ID" dirty="0" smtClean="0"/>
              <a:t> </a:t>
            </a:r>
            <a:r>
              <a:rPr lang="id-ID" i="1" dirty="0" smtClean="0"/>
              <a:t>Mengidentifikasikan Produk yang Dipilih menjadi Objek Biaya</a:t>
            </a:r>
          </a:p>
          <a:p>
            <a:pPr>
              <a:buNone/>
            </a:pPr>
            <a:r>
              <a:rPr lang="id-ID" b="1" dirty="0" smtClean="0"/>
              <a:t>Langkah 2:</a:t>
            </a:r>
            <a:r>
              <a:rPr lang="id-ID" dirty="0" smtClean="0"/>
              <a:t> </a:t>
            </a:r>
            <a:r>
              <a:rPr lang="id-ID" i="1" dirty="0" smtClean="0"/>
              <a:t>Mengidentifikasikan Biaya Langsung Produk</a:t>
            </a:r>
          </a:p>
          <a:p>
            <a:pPr>
              <a:buNone/>
            </a:pPr>
            <a:r>
              <a:rPr lang="id-ID" b="1" dirty="0" smtClean="0"/>
              <a:t>Langkah 3:</a:t>
            </a:r>
            <a:r>
              <a:rPr lang="id-ID" i="1" dirty="0" smtClean="0"/>
              <a:t>Memilih Dasar Alokasi Biaya yang Akan Digunakan untuk </a:t>
            </a:r>
            <a:r>
              <a:rPr lang="id-ID" i="1" dirty="0" smtClean="0"/>
              <a:t>Mengalokasikan Biaya </a:t>
            </a:r>
            <a:r>
              <a:rPr lang="id-ID" i="1" dirty="0" smtClean="0"/>
              <a:t>Tidak Langsung ke Produk.</a:t>
            </a:r>
            <a:r>
              <a:rPr lang="id-ID" dirty="0" smtClean="0"/>
              <a:t> Sebagian besar biaya tidak langsung terdiri dari gaji para supervisor, para teknisi atau insinyur, karyawan pendukung produksi, dan staf pemeliharaan, yang semuanya mendukung tenaga kerja manufaktur langsung.</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b="1" dirty="0" smtClean="0"/>
              <a:t>Langkah 4:</a:t>
            </a:r>
            <a:r>
              <a:rPr lang="id-ID" dirty="0" smtClean="0"/>
              <a:t> </a:t>
            </a:r>
            <a:r>
              <a:rPr lang="id-ID" i="1" dirty="0" smtClean="0"/>
              <a:t>Mengidentifikasikan Biaya Tidak Langsung yang Berkaitan dengan Setiap </a:t>
            </a:r>
            <a:r>
              <a:rPr lang="id-ID" i="1" dirty="0" smtClean="0"/>
              <a:t>Dasar Alokasi </a:t>
            </a:r>
            <a:r>
              <a:rPr lang="id-ID" i="1" dirty="0" smtClean="0"/>
              <a:t>Biaya</a:t>
            </a:r>
          </a:p>
          <a:p>
            <a:pPr>
              <a:buNone/>
            </a:pPr>
            <a:r>
              <a:rPr lang="id-ID" b="1" dirty="0" smtClean="0"/>
              <a:t>Langkah 5</a:t>
            </a:r>
            <a:r>
              <a:rPr lang="id-ID" b="1" dirty="0" smtClean="0"/>
              <a:t>: </a:t>
            </a:r>
            <a:r>
              <a:rPr lang="id-ID" i="1" dirty="0" smtClean="0"/>
              <a:t>Menghitung </a:t>
            </a:r>
            <a:r>
              <a:rPr lang="id-ID" i="1" dirty="0" smtClean="0"/>
              <a:t>Tarif per Unit Setiap Dasar Alokasi Biaya yang Digunakan </a:t>
            </a:r>
            <a:r>
              <a:rPr lang="id-ID" i="1" dirty="0" smtClean="0"/>
              <a:t>untuk Mengalokasikan </a:t>
            </a:r>
            <a:r>
              <a:rPr lang="id-ID" i="1" dirty="0" smtClean="0"/>
              <a:t>Biaya Tidak Langsung ke </a:t>
            </a:r>
            <a:r>
              <a:rPr lang="id-ID" i="1" dirty="0" smtClean="0"/>
              <a:t>Produk</a:t>
            </a:r>
          </a:p>
          <a:p>
            <a:pPr>
              <a:buNone/>
            </a:pPr>
            <a:endParaRPr lang="id-ID" dirty="0"/>
          </a:p>
        </p:txBody>
      </p:sp>
      <p:sp>
        <p:nvSpPr>
          <p:cNvPr id="4" name="Rounded Rectangle 3"/>
          <p:cNvSpPr/>
          <p:nvPr/>
        </p:nvSpPr>
        <p:spPr>
          <a:xfrm>
            <a:off x="428596" y="4643446"/>
            <a:ext cx="8143932"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Tarif Biaya Langsung Aktual =	</a:t>
            </a:r>
            <a:r>
              <a:rPr lang="id-ID" sz="1400" dirty="0" smtClean="0"/>
              <a:t>Total biaya aktual pada pool biaya tidak langsung</a:t>
            </a:r>
          </a:p>
          <a:p>
            <a:r>
              <a:rPr lang="id-ID" sz="1400" dirty="0"/>
              <a:t>	</a:t>
            </a:r>
            <a:r>
              <a:rPr lang="id-ID" sz="1400" dirty="0" smtClean="0"/>
              <a:t>			   Total kuantitas aktual dari dasar alokasi biaya</a:t>
            </a:r>
          </a:p>
        </p:txBody>
      </p:sp>
      <p:cxnSp>
        <p:nvCxnSpPr>
          <p:cNvPr id="6" name="Straight Connector 5"/>
          <p:cNvCxnSpPr/>
          <p:nvPr/>
        </p:nvCxnSpPr>
        <p:spPr>
          <a:xfrm>
            <a:off x="4143372" y="5143512"/>
            <a:ext cx="43577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b="1" dirty="0" smtClean="0"/>
              <a:t>Langkah 6</a:t>
            </a:r>
            <a:r>
              <a:rPr lang="id-ID" b="1" dirty="0" smtClean="0"/>
              <a:t>:</a:t>
            </a:r>
            <a:r>
              <a:rPr lang="id-ID" dirty="0" smtClean="0"/>
              <a:t> </a:t>
            </a:r>
            <a:r>
              <a:rPr lang="id-ID" i="1" dirty="0" smtClean="0"/>
              <a:t>Menghitung Biaya Tidak Langsung yang Dialokasikan ke Produk</a:t>
            </a:r>
          </a:p>
          <a:p>
            <a:pPr>
              <a:buNone/>
            </a:pPr>
            <a:r>
              <a:rPr lang="id-ID" b="1" dirty="0" smtClean="0"/>
              <a:t>Langkah 7:</a:t>
            </a:r>
            <a:r>
              <a:rPr lang="id-ID" dirty="0" smtClean="0"/>
              <a:t> </a:t>
            </a:r>
            <a:r>
              <a:rPr lang="id-ID" i="1" dirty="0" smtClean="0"/>
              <a:t>Menghitung Total Biaya Produk dengan Menambahkan Semua Biaya </a:t>
            </a:r>
            <a:r>
              <a:rPr lang="id-ID" i="1" dirty="0" smtClean="0"/>
              <a:t>Langsung danTidak </a:t>
            </a:r>
            <a:r>
              <a:rPr lang="id-ID" i="1" dirty="0" smtClean="0"/>
              <a:t>Langsung yang Dibebankan ke Produk</a:t>
            </a:r>
            <a:endParaRPr lang="id-ID"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Perbaikan Sistem Kalkulasi Biaya</a:t>
            </a:r>
            <a:endParaRPr lang="id-ID" dirty="0"/>
          </a:p>
        </p:txBody>
      </p:sp>
      <p:sp>
        <p:nvSpPr>
          <p:cNvPr id="3" name="Content Placeholder 2"/>
          <p:cNvSpPr>
            <a:spLocks noGrp="1"/>
          </p:cNvSpPr>
          <p:nvPr>
            <p:ph sz="quarter" idx="1"/>
          </p:nvPr>
        </p:nvSpPr>
        <p:spPr/>
        <p:txBody>
          <a:bodyPr/>
          <a:lstStyle/>
          <a:p>
            <a:pPr>
              <a:buNone/>
            </a:pPr>
            <a:r>
              <a:rPr lang="id-ID" b="1" dirty="0" smtClean="0"/>
              <a:t>Sistem kalkulasi biaya yang diperbaiki</a:t>
            </a:r>
            <a:r>
              <a:rPr lang="id-ID" dirty="0" smtClean="0"/>
              <a:t> (</a:t>
            </a:r>
            <a:r>
              <a:rPr lang="id-ID" i="1" dirty="0" smtClean="0"/>
              <a:t>refined costing system</a:t>
            </a:r>
            <a:r>
              <a:rPr lang="id-ID" dirty="0" smtClean="0"/>
              <a:t>) mengurangi penggunaan rata-rata umum ketika membebankan biaya sumber daya ke objek biaya (seperti job, produk, dan jasa) dan memberikan pengukuran yang lebih baik atas biaya sumber daya tidak langsung yang digunakan oleh objek biaya yang berbeda-- tidak peduli seberapa besarnya objek biaya yang berbeda objek biaya yang berbeda menggunakan sumber daya tidak langsung.</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58204" cy="5973910"/>
          </a:xfrm>
        </p:spPr>
        <p:txBody>
          <a:bodyPr>
            <a:normAutofit fontScale="85000" lnSpcReduction="10000"/>
          </a:bodyPr>
          <a:lstStyle/>
          <a:p>
            <a:pPr>
              <a:buNone/>
            </a:pPr>
            <a:r>
              <a:rPr lang="id-ID" dirty="0" smtClean="0"/>
              <a:t>Empat alasan utama yang menyebabkan perusahaan-perusahaan dari berbagai industri dan beroperasi di belahan dunia yang berbeda:</a:t>
            </a:r>
          </a:p>
          <a:p>
            <a:pPr lvl="0"/>
            <a:r>
              <a:rPr lang="id-ID" b="1" dirty="0" smtClean="0"/>
              <a:t>Peningkatan keanekaragaman produk.</a:t>
            </a:r>
            <a:r>
              <a:rPr lang="id-ID" dirty="0" smtClean="0"/>
              <a:t> Pelanggan menuntut produk yang semakin sesuai dengan kebutuhan mereka dan, untuk membedakannya dari para pesaing, perusahaan membuat serta menjual semakin banyak produk ketimbang di masa lalu.</a:t>
            </a:r>
          </a:p>
          <a:p>
            <a:pPr lvl="0"/>
            <a:r>
              <a:rPr lang="id-ID" b="1" dirty="0" smtClean="0"/>
              <a:t>Peningkatan biaya tidak langsung.</a:t>
            </a:r>
            <a:r>
              <a:rPr lang="id-ID" dirty="0" smtClean="0"/>
              <a:t> Kemajuan teknologi produk dan proses telah meninglatkan biaya tidak langsung dan menurunkan biaya langsung, terutama biaya tenaga kerja manufaktur langsung.</a:t>
            </a:r>
          </a:p>
          <a:p>
            <a:pPr lvl="0"/>
            <a:r>
              <a:rPr lang="id-ID" b="1" dirty="0" smtClean="0"/>
              <a:t>Kemajuan teknologi informasi.</a:t>
            </a:r>
            <a:r>
              <a:rPr lang="id-ID" dirty="0" smtClean="0"/>
              <a:t> Kemajuan teknologi informasi dan dibarengi oleh penurunan biaya penelusuran data membuat pembaruan sistem kalkulasi biaya menjadi lebih murah.</a:t>
            </a:r>
          </a:p>
          <a:p>
            <a:r>
              <a:rPr lang="id-ID" b="1" dirty="0" smtClean="0"/>
              <a:t>Pesaing di pasar produk. </a:t>
            </a:r>
            <a:r>
              <a:rPr lang="id-ID" dirty="0" smtClean="0"/>
              <a:t>Menetapkan harga yang benar dan mengambil keputusan tentang bauran produk merupakan hal yang sangat penting di pasar yang kompetitif, karena para pesaing akan dengan cepat memanfaatkan kesalahan perusahaan.</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1308</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KALKULASI BIAYA BERDASARKAN AKTIVITAS (ABC) DAN MANAJEMEN BERDASARKAN AKTIVITAS (ABM)</vt:lpstr>
      <vt:lpstr>Perataan Biaya Secara Umum dan Konsekuensinya</vt:lpstr>
      <vt:lpstr>Slide 3</vt:lpstr>
      <vt:lpstr>Slide 4</vt:lpstr>
      <vt:lpstr>Slide 5</vt:lpstr>
      <vt:lpstr>Slide 6</vt:lpstr>
      <vt:lpstr>Slide 7</vt:lpstr>
      <vt:lpstr>Perbaikan Sistem Kalkulasi Biaya</vt:lpstr>
      <vt:lpstr>Slide 9</vt:lpstr>
      <vt:lpstr>Slide 10</vt:lpstr>
      <vt:lpstr>Sistem Kalkulasi Biaya Berdasarkan Aktivitas (ABC)</vt:lpstr>
      <vt:lpstr>Slide 12</vt:lpstr>
      <vt:lpstr>Hierarki Biaya</vt:lpstr>
      <vt:lpstr>Slide 14</vt:lpstr>
      <vt:lpstr>Penerapan ABC di Plastim</vt:lpstr>
      <vt:lpstr>Slide 16</vt:lpstr>
      <vt:lpstr>Penggunaan Sistem ABC untuk Meningkatkan Manajemen Biaya dan Profitabilitas</vt:lpstr>
      <vt:lpstr>Slide 18</vt:lpstr>
      <vt:lpstr>Sistem Kalkulasi Biaya Berdasarkan Aktivitas dan Kalkulasi Biaya Departemen</vt:lpstr>
      <vt:lpstr>Pengimplementasikan Sistem ABC</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KALKULASI BIAYA BERDASARKAN AKTIVITAS (ABC) DAN MANAJEMEN BERDASARKAN AKTIVITAS (ABM)</dc:title>
  <dc:creator>asus</dc:creator>
  <cp:lastModifiedBy>asus</cp:lastModifiedBy>
  <cp:revision>3</cp:revision>
  <dcterms:created xsi:type="dcterms:W3CDTF">2016-10-23T13:20:06Z</dcterms:created>
  <dcterms:modified xsi:type="dcterms:W3CDTF">2016-10-23T13:48:41Z</dcterms:modified>
</cp:coreProperties>
</file>